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e1d4396d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e1d4396d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e1d4396d_1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e1d4396d_1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e1d4396d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e1d4396d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e1d4396d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5e1d4396d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e1d4396d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e1d4396d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e1d4396d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5e1d4396d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5e1d4396d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5e1d4396d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e1d4396d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e1d4396d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e1d4396d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5e1d4396d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e1d4396d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5e1d4396d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5e1d4396d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5e1d4396d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e1d4396d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e1d4396d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e1d4396d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e1d4396d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e1d4396d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e1d4396d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e1d4396d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e1d4396d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e1d4396d_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e1d4396d_6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e1d4396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e1d4396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e1d4396d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e1d4396d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e1d4396d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e1d4396d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e1d4396d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e1d4396d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5e1d4396d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5e1d4396d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5e1d4396d_0_2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5e1d4396d_0_2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5e1d4396d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5e1d4396d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e1d4396d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e1d4396d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e1d4396d_0_2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e1d4396d_0_2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e1d4396d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e1d4396d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l="38684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w="1143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6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8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8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7"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 rot="10800000">
            <a:off x="25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675">
            <a:off x="598753" y="846249"/>
            <a:ext cx="4585800" cy="3450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>
            <a:off x="13675" y="116600"/>
            <a:ext cx="9116700" cy="0"/>
          </a:xfrm>
          <a:prstGeom prst="straightConnector1">
            <a:avLst/>
          </a:prstGeom>
          <a:noFill/>
          <a:ln w="9525" cap="flat" cmpd="sng">
            <a:solidFill>
              <a:srgbClr val="EEDFC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13675" y="5027075"/>
            <a:ext cx="9116700" cy="0"/>
          </a:xfrm>
          <a:prstGeom prst="straightConnector1">
            <a:avLst/>
          </a:prstGeom>
          <a:noFill/>
          <a:ln w="9525" cap="flat" cmpd="sng">
            <a:solidFill>
              <a:srgbClr val="EEDFCD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8" name="Google Shape;128;p19"/>
          <p:cNvSpPr txBox="1">
            <a:spLocks noGrp="1"/>
          </p:cNvSpPr>
          <p:nvPr>
            <p:ph type="ctrTitle"/>
          </p:nvPr>
        </p:nvSpPr>
        <p:spPr>
          <a:xfrm>
            <a:off x="5609550" y="808825"/>
            <a:ext cx="2713200" cy="22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5609550" y="3469725"/>
            <a:ext cx="27132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8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0"/>
          <p:cNvGrpSpPr/>
          <p:nvPr/>
        </p:nvGrpSpPr>
        <p:grpSpPr>
          <a:xfrm>
            <a:off x="421564" y="4512638"/>
            <a:ext cx="4305910" cy="150575"/>
            <a:chOff x="0" y="3797750"/>
            <a:chExt cx="9144000" cy="150575"/>
          </a:xfrm>
        </p:grpSpPr>
        <p:cxnSp>
          <p:nvCxnSpPr>
            <p:cNvPr id="134" name="Google Shape;134;p20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20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20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7" name="Google Shape;137;p20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44157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9"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0" y="0"/>
            <a:ext cx="4316700" cy="5143500"/>
            <a:chOff x="0" y="0"/>
            <a:chExt cx="4316700" cy="5143500"/>
          </a:xfrm>
        </p:grpSpPr>
        <p:sp>
          <p:nvSpPr>
            <p:cNvPr id="143" name="Google Shape;143;p21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25" y="653326"/>
            <a:ext cx="3706500" cy="33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4620575" y="653325"/>
            <a:ext cx="4211700" cy="37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10"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/>
          </p:nvPr>
        </p:nvSpPr>
        <p:spPr>
          <a:xfrm>
            <a:off x="3562350" y="1163525"/>
            <a:ext cx="4781700" cy="250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vect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Covariance_matri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>
            <a:spLocks noGrp="1"/>
          </p:cNvSpPr>
          <p:nvPr>
            <p:ph type="ctrTitle"/>
          </p:nvPr>
        </p:nvSpPr>
        <p:spPr>
          <a:xfrm>
            <a:off x="311700" y="176975"/>
            <a:ext cx="85206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High Dimensional Space and Normal distribution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"/>
          </p:nvPr>
        </p:nvSpPr>
        <p:spPr>
          <a:xfrm>
            <a:off x="311700" y="2150981"/>
            <a:ext cx="8520600" cy="19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Aishwarya,Anamika,Anurag and Pradyumna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Foundation of data science - Group-1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75" y="222175"/>
            <a:ext cx="7783750" cy="47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t="11862" b="11854"/>
          <a:stretch/>
        </p:blipFill>
        <p:spPr>
          <a:xfrm>
            <a:off x="673800" y="539250"/>
            <a:ext cx="7796400" cy="4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67676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475" y="152400"/>
            <a:ext cx="411912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0465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50" y="152400"/>
            <a:ext cx="3982149" cy="46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5950" cy="4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525" y="152400"/>
            <a:ext cx="4533076" cy="47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t="3060" b="3069"/>
          <a:stretch/>
        </p:blipFill>
        <p:spPr>
          <a:xfrm>
            <a:off x="2286100" y="0"/>
            <a:ext cx="6857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000000"/>
                </a:solidFill>
              </a:rPr>
              <a:t>Central Limit Theorem</a:t>
            </a:r>
            <a:endParaRPr sz="3500" b="1">
              <a:solidFill>
                <a:srgbClr val="000000"/>
              </a:solidFill>
            </a:endParaRPr>
          </a:p>
        </p:txBody>
      </p:sp>
      <p:sp>
        <p:nvSpPr>
          <p:cNvPr id="255" name="Google Shape;25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>
                <a:solidFill>
                  <a:srgbClr val="43434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2900" b="1">
                <a:solidFill>
                  <a:srgbClr val="43434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Central Limit Theorem</a:t>
            </a:r>
            <a:r>
              <a:rPr lang="en" sz="2900">
                <a:solidFill>
                  <a:srgbClr val="43434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(CLT) is a statistical theory states that given a sufficiently large sample size from a population with a finite level of variance, the mean of all samples from the same population will be approximately equal to the mean of the population</a:t>
            </a:r>
            <a:r>
              <a:rPr lang="en" sz="29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4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l="29458" t="33576" r="33445" b="14996"/>
          <a:stretch/>
        </p:blipFill>
        <p:spPr>
          <a:xfrm>
            <a:off x="1791292" y="0"/>
            <a:ext cx="50260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title"/>
          </p:nvPr>
        </p:nvSpPr>
        <p:spPr>
          <a:xfrm>
            <a:off x="311700" y="188050"/>
            <a:ext cx="85206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/>
              <a:t>Mathematically</a:t>
            </a:r>
            <a:endParaRPr sz="3900" b="1"/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X1, X2,...,Xn are iid random variable with 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	</a:t>
            </a:r>
            <a:r>
              <a:rPr lang="en" sz="1650">
                <a:solidFill>
                  <a:srgbClr val="222222"/>
                </a:solidFill>
                <a:highlight>
                  <a:srgbClr val="FFFFFF"/>
                </a:highlight>
              </a:rPr>
              <a:t>Now let,</a:t>
            </a:r>
            <a:endParaRPr sz="16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rgbClr val="222222"/>
                </a:solidFill>
                <a:highlight>
                  <a:srgbClr val="FFFFFF"/>
                </a:highlight>
              </a:rPr>
              <a:t>	Then according to clt, </a:t>
            </a:r>
            <a:endParaRPr sz="16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75" y="1665188"/>
            <a:ext cx="3429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225" y="2409988"/>
            <a:ext cx="37719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475" y="3916701"/>
            <a:ext cx="3314075" cy="939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166200" y="132725"/>
            <a:ext cx="8520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/>
              <a:t>Multidimensional CLT</a:t>
            </a:r>
            <a:endParaRPr sz="3700" b="1"/>
          </a:p>
        </p:txBody>
      </p:sp>
      <p:sp>
        <p:nvSpPr>
          <p:cNvPr id="275" name="Google Shape;275;p41"/>
          <p:cNvSpPr txBox="1">
            <a:spLocks noGrp="1"/>
          </p:cNvSpPr>
          <p:nvPr>
            <p:ph type="body" idx="1"/>
          </p:nvPr>
        </p:nvSpPr>
        <p:spPr>
          <a:xfrm>
            <a:off x="166200" y="1130375"/>
            <a:ext cx="85206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High dimension data,</a:t>
            </a:r>
            <a:r>
              <a:rPr lang="en" sz="20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500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</a:rPr>
              <a:t> is a </a:t>
            </a:r>
            <a:r>
              <a:rPr lang="en" sz="18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random vector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en" sz="2050" b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ℝ</a:t>
            </a:r>
            <a:r>
              <a:rPr lang="en" sz="2500" i="1" baseline="30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</a:rPr>
              <a:t>, with mean vector </a:t>
            </a:r>
            <a:r>
              <a:rPr lang="en" sz="2050" b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lang="en" sz="20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E(</a:t>
            </a:r>
            <a:r>
              <a:rPr lang="en" sz="205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500" i="1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0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en" sz="18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covariance matrix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2050" b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endParaRPr sz="2600"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5">
            <a:alphaModFix/>
          </a:blip>
          <a:srcRect t="13126"/>
          <a:stretch/>
        </p:blipFill>
        <p:spPr>
          <a:xfrm>
            <a:off x="2700350" y="2471573"/>
            <a:ext cx="2219325" cy="1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are talking about High  dimensions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4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In many applications data is in the form of vectors. In other applications, data is not in the form of vectors, but could be usefully represented by vectors. 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A document is represented by a vector, each component of which corresponds to the number of occurrences of a particular term in the document. 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The English language has on the order of 25,000 words or terms, so each document is represented by a 25,000 dimensional vector.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b="1"/>
              <a:t> A collection of n documents is represented by a collection of n vectors, one vector per document. </a:t>
            </a:r>
            <a:endParaRPr sz="15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" y="0"/>
            <a:ext cx="9964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210625"/>
            <a:ext cx="8520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Normal Distribution</a:t>
            </a:r>
            <a:endParaRPr sz="3200" b="1"/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235500" y="1022750"/>
            <a:ext cx="8520600" cy="38508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Univariate Normal Distribution: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1600"/>
              <a:t>If X is a random variable which follows normal distribution then it can be represented as: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500"/>
              <a:t>Probability distribution Function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Moment generating Function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175" y="2145200"/>
            <a:ext cx="1736100" cy="6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 rotWithShape="1">
          <a:blip r:embed="rId4">
            <a:alphaModFix/>
          </a:blip>
          <a:srcRect l="36679" r="9005"/>
          <a:stretch/>
        </p:blipFill>
        <p:spPr>
          <a:xfrm>
            <a:off x="3698075" y="2852750"/>
            <a:ext cx="36111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311700" y="160725"/>
            <a:ext cx="8520600" cy="4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Bivariate Normal Distribution: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804863"/>
            <a:ext cx="72009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 r="18360" b="59168"/>
          <a:stretch/>
        </p:blipFill>
        <p:spPr>
          <a:xfrm>
            <a:off x="115825" y="76350"/>
            <a:ext cx="6363025" cy="18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l="19570" t="41948" r="20487" b="-8766"/>
          <a:stretch/>
        </p:blipFill>
        <p:spPr>
          <a:xfrm>
            <a:off x="1391025" y="2236250"/>
            <a:ext cx="5784525" cy="27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8224" cy="46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7"/>
          <p:cNvPicPr preferRelativeResize="0"/>
          <p:nvPr/>
        </p:nvPicPr>
        <p:blipFill rotWithShape="1">
          <a:blip r:embed="rId3">
            <a:alphaModFix/>
          </a:blip>
          <a:srcRect t="27520" b="50000"/>
          <a:stretch/>
        </p:blipFill>
        <p:spPr>
          <a:xfrm>
            <a:off x="247650" y="535850"/>
            <a:ext cx="6622874" cy="957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47"/>
          <p:cNvGrpSpPr/>
          <p:nvPr/>
        </p:nvGrpSpPr>
        <p:grpSpPr>
          <a:xfrm>
            <a:off x="838050" y="1790350"/>
            <a:ext cx="8401825" cy="3394525"/>
            <a:chOff x="685650" y="1256950"/>
            <a:chExt cx="8401825" cy="3394525"/>
          </a:xfrm>
        </p:grpSpPr>
        <p:pic>
          <p:nvPicPr>
            <p:cNvPr id="315" name="Google Shape;315;p47"/>
            <p:cNvPicPr preferRelativeResize="0"/>
            <p:nvPr/>
          </p:nvPicPr>
          <p:blipFill rotWithShape="1">
            <a:blip r:embed="rId3">
              <a:alphaModFix/>
            </a:blip>
            <a:srcRect l="11268" t="79254"/>
            <a:stretch/>
          </p:blipFill>
          <p:spPr>
            <a:xfrm>
              <a:off x="685650" y="1256950"/>
              <a:ext cx="8401825" cy="1119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47"/>
            <p:cNvCxnSpPr/>
            <p:nvPr/>
          </p:nvCxnSpPr>
          <p:spPr>
            <a:xfrm flipH="1">
              <a:off x="3068875" y="2117275"/>
              <a:ext cx="10800" cy="395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47"/>
            <p:cNvCxnSpPr/>
            <p:nvPr/>
          </p:nvCxnSpPr>
          <p:spPr>
            <a:xfrm rot="10800000" flipH="1">
              <a:off x="3079675" y="2470050"/>
              <a:ext cx="5507100" cy="10800"/>
            </a:xfrm>
            <a:prstGeom prst="straightConnector1">
              <a:avLst/>
            </a:prstGeom>
            <a:noFill/>
            <a:ln w="28575" cap="flat" cmpd="sng">
              <a:solidFill>
                <a:srgbClr val="61616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47"/>
            <p:cNvCxnSpPr/>
            <p:nvPr/>
          </p:nvCxnSpPr>
          <p:spPr>
            <a:xfrm flipH="1">
              <a:off x="8555275" y="2041075"/>
              <a:ext cx="10800" cy="395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" name="Google Shape;319;p47"/>
            <p:cNvSpPr/>
            <p:nvPr/>
          </p:nvSpPr>
          <p:spPr>
            <a:xfrm>
              <a:off x="5471025" y="2681325"/>
              <a:ext cx="288600" cy="598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 txBox="1"/>
            <p:nvPr/>
          </p:nvSpPr>
          <p:spPr>
            <a:xfrm>
              <a:off x="4266650" y="3400475"/>
              <a:ext cx="33150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i="1">
                  <a:solidFill>
                    <a:srgbClr val="0B0080"/>
                  </a:solidFill>
                </a:rPr>
                <a:t>Complex  Term</a:t>
              </a:r>
              <a:endParaRPr sz="2800" b="1" i="1">
                <a:solidFill>
                  <a:srgbClr val="0B0080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 rotWithShape="1">
          <a:blip r:embed="rId3">
            <a:alphaModFix/>
          </a:blip>
          <a:srcRect t="25565" b="35342"/>
          <a:stretch/>
        </p:blipFill>
        <p:spPr>
          <a:xfrm>
            <a:off x="-30550" y="431675"/>
            <a:ext cx="9144001" cy="215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body" idx="1"/>
          </p:nvPr>
        </p:nvSpPr>
        <p:spPr>
          <a:xfrm>
            <a:off x="311700" y="235750"/>
            <a:ext cx="8520600" cy="4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Multivariate Normal Distribution: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700"/>
              <a:t>Generalisation of Bivariate  Normal Distribution.</a:t>
            </a:r>
            <a:endParaRPr sz="17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50" y="1154900"/>
            <a:ext cx="7950999" cy="20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88" y="3300413"/>
            <a:ext cx="44672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311725" y="653325"/>
            <a:ext cx="2634000" cy="3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mechanism behind all this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Linear Algebra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4620575" y="126825"/>
            <a:ext cx="4211700" cy="4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The following things i would like to explain in context of machine learning :</a:t>
            </a:r>
            <a:endParaRPr sz="1500" b="1"/>
          </a:p>
          <a:p>
            <a:pPr marL="9144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Data-points as Vectors and Features as Dimensions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Dot product of Data-points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Matrices as transformation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Determinants as Scaling and Orientation measure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Inverse as Undo tool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Eigenvalues and Eigenvectors as Invariants under Transformation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Orthogonality as a requirement of Features Selection</a:t>
            </a:r>
            <a:endParaRPr sz="1500" b="1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1"/>
              <a:t>Matrix decomposition as Dimension reduction tool</a:t>
            </a:r>
            <a:endParaRPr sz="15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1"/>
          <p:cNvPicPr preferRelativeResize="0"/>
          <p:nvPr/>
        </p:nvPicPr>
        <p:blipFill rotWithShape="1">
          <a:blip r:embed="rId3">
            <a:alphaModFix/>
          </a:blip>
          <a:srcRect l="12057" r="12057"/>
          <a:stretch/>
        </p:blipFill>
        <p:spPr>
          <a:xfrm>
            <a:off x="3389000" y="0"/>
            <a:ext cx="5754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>
            <a:spLocks noGrp="1"/>
          </p:cNvSpPr>
          <p:nvPr>
            <p:ph type="title" idx="4294967295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 as projection :-</a:t>
            </a:r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body" idx="4294967295"/>
          </p:nvPr>
        </p:nvSpPr>
        <p:spPr>
          <a:xfrm>
            <a:off x="321825" y="302546"/>
            <a:ext cx="2651400" cy="41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Dot product as projection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346" name="Google Shape;346;p51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The vectors may be arranged as columns of a 25,000×n matrix.</a:t>
            </a:r>
            <a:endParaRPr sz="180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Even this ‘n’ can be large , let’s say , 100 then our data is R</a:t>
            </a:r>
            <a:r>
              <a:rPr lang="en" sz="1800" baseline="30000">
                <a:solidFill>
                  <a:schemeClr val="accent3"/>
                </a:solidFill>
              </a:rPr>
              <a:t>100  </a:t>
            </a:r>
            <a:r>
              <a:rPr lang="en" sz="1800">
                <a:solidFill>
                  <a:schemeClr val="accent3"/>
                </a:solidFill>
              </a:rPr>
              <a:t>space.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7525"/>
            <a:ext cx="4572000" cy="2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l="20811" r="20811"/>
          <a:stretch/>
        </p:blipFill>
        <p:spPr>
          <a:xfrm>
            <a:off x="3088600" y="250"/>
            <a:ext cx="6055399" cy="5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31017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Matrix as transformations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l="17919" r="17919"/>
          <a:stretch/>
        </p:blipFill>
        <p:spPr>
          <a:xfrm>
            <a:off x="139650" y="395650"/>
            <a:ext cx="5213325" cy="38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>
            <a:spLocks noGrp="1"/>
          </p:cNvSpPr>
          <p:nvPr>
            <p:ph type="ctrTitle"/>
          </p:nvPr>
        </p:nvSpPr>
        <p:spPr>
          <a:xfrm>
            <a:off x="5609550" y="808825"/>
            <a:ext cx="27132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Determinants as scaling and orientation measures of transformation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ctrTitle"/>
          </p:nvPr>
        </p:nvSpPr>
        <p:spPr>
          <a:xfrm>
            <a:off x="5609550" y="808825"/>
            <a:ext cx="2713200" cy="22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as our undo tool</a:t>
            </a: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subTitle" idx="1"/>
          </p:nvPr>
        </p:nvSpPr>
        <p:spPr>
          <a:xfrm>
            <a:off x="5609550" y="3469725"/>
            <a:ext cx="2713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3500"/>
            <a:ext cx="5304750" cy="3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t="3175" b="3165"/>
          <a:stretch/>
        </p:blipFill>
        <p:spPr>
          <a:xfrm>
            <a:off x="0" y="1315925"/>
            <a:ext cx="3343279" cy="250747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ctrTitle"/>
          </p:nvPr>
        </p:nvSpPr>
        <p:spPr>
          <a:xfrm>
            <a:off x="3562350" y="1163525"/>
            <a:ext cx="4781700" cy="25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Values and Eigen Vectors as Invariants under Transformation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>
            <a:spLocks noGrp="1"/>
          </p:cNvSpPr>
          <p:nvPr>
            <p:ph type="title"/>
          </p:nvPr>
        </p:nvSpPr>
        <p:spPr>
          <a:xfrm>
            <a:off x="311700" y="5217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Orthogonality as a requirement of Features Selection</a:t>
            </a:r>
            <a:endParaRPr sz="2000" b="1"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25" y="1931700"/>
            <a:ext cx="6136600" cy="30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>
            <a:spLocks noGrp="1"/>
          </p:cNvSpPr>
          <p:nvPr>
            <p:ph type="title"/>
          </p:nvPr>
        </p:nvSpPr>
        <p:spPr>
          <a:xfrm>
            <a:off x="428600" y="303925"/>
            <a:ext cx="8520600" cy="7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Matrix Decomposition as Dimension reduction tool</a:t>
            </a:r>
            <a:endParaRPr sz="2400"/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181150"/>
            <a:ext cx="6761740" cy="378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528400" y="-513150"/>
            <a:ext cx="8520600" cy="2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2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200" b="1"/>
              <a:t>THANK YOU</a:t>
            </a:r>
            <a:endParaRPr sz="9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1262400" y="213500"/>
            <a:ext cx="63678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But before talking about data in high dimension let’s take a dataset: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50" y="909275"/>
            <a:ext cx="8941951" cy="188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901250" y="3648900"/>
            <a:ext cx="2673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Single feature, age , can be plotted easily using histogram: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It’s data in 1-D</a:t>
            </a:r>
            <a:endParaRPr b="1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650" y="2795000"/>
            <a:ext cx="4935025" cy="2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and plot its any two features, Age and Job: Data in 2-D: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6375"/>
            <a:ext cx="7870575" cy="3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 amt="50000"/>
          </a:blip>
          <a:srcRect l="5277" r="527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in higher dimensions are often incomprehensible and tricky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:Line     2D : Square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:Cube   4D : Hypercube/Tesseract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HD space: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3539325" y="428300"/>
            <a:ext cx="5090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intuition about space was formed in two and three dimensions and is often misleading in high dimensions.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Consider placing 100 points uniformly at random in a unit square. Each coordinate is generated independently and uniformly at random from the interval [0, 1].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Select a point and measure the distance to all other points and observe the distribution of distances. Then increase the dimension and generate the points uniformly at random in a 100-dimensional unit cube. 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distribution of distances becomes concentrated about an average distance.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reason is easy to see. Let x and y be two such points in d-dimensions. The distance between x and y is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Since,                   is the summation of a number of independent random variables of bounded variance, by the law of large numbers the distribution of |x−y|2  is concentrated about its expected value.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138" y="2052663"/>
            <a:ext cx="24860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075" y="3153800"/>
            <a:ext cx="1125800" cy="3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 of Large Nos: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law generally states that sample mean M</a:t>
            </a:r>
            <a:r>
              <a:rPr lang="en" baseline="-25000"/>
              <a:t>n </a:t>
            </a:r>
            <a:r>
              <a:rPr lang="en"/>
              <a:t>converges to the true mean or population mean μ as n tends to infinity.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prove this law by Chebyshev’s inequality which in turn will be proved by Markov’s inequality.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Before that let’s brush up our fundamentals:</a:t>
            </a:r>
            <a:endParaRPr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X</a:t>
            </a:r>
            <a:r>
              <a:rPr lang="en" baseline="-25000"/>
              <a:t>1</a:t>
            </a:r>
            <a:r>
              <a:rPr lang="en"/>
              <a:t>,X</a:t>
            </a:r>
            <a:r>
              <a:rPr lang="en" baseline="-25000"/>
              <a:t> 2 </a:t>
            </a:r>
            <a:r>
              <a:rPr lang="en"/>
              <a:t>,X</a:t>
            </a:r>
            <a:r>
              <a:rPr lang="en" baseline="-25000"/>
              <a:t>3</a:t>
            </a:r>
            <a:r>
              <a:rPr lang="en"/>
              <a:t> …… X</a:t>
            </a:r>
            <a:r>
              <a:rPr lang="en" baseline="-25000"/>
              <a:t>n </a:t>
            </a:r>
            <a:r>
              <a:rPr lang="en"/>
              <a:t>is a sequence of independent and identically distributed (i.i.d) random variables mean  μ and variance σ</a:t>
            </a:r>
            <a:r>
              <a:rPr lang="en" baseline="30000"/>
              <a:t>2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725</Words>
  <Application>Microsoft Office PowerPoint</Application>
  <PresentationFormat>On-screen Show (16:9)</PresentationFormat>
  <Paragraphs>93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Georgia</vt:lpstr>
      <vt:lpstr>Times New Roman</vt:lpstr>
      <vt:lpstr>Simple Light</vt:lpstr>
      <vt:lpstr>High Dimensional Space and Normal distribution</vt:lpstr>
      <vt:lpstr>Why we are talking about High  dimensions</vt:lpstr>
      <vt:lpstr>The vectors may be arranged as columns of a 25,000×n matrix.  Even this ‘n’ can be large , let’s say , 100 then our data is R100  space.</vt:lpstr>
      <vt:lpstr>But before talking about data in high dimension let’s take a dataset: </vt:lpstr>
      <vt:lpstr> and plot its any two features, Age and Job: Data in 2-D:  </vt:lpstr>
      <vt:lpstr>Visualisation in higher dimensions are often incomprehensible and tricky</vt:lpstr>
      <vt:lpstr>Properties of HD space: </vt:lpstr>
      <vt:lpstr>The distribution of distances becomes concentrated about an average distance.  The reason is easy to see. Let x and y be two such points in d-dimensions. The distance between x and y is         Since,                   is the summation of a number of independent random variables of bounded variance, by the law of large numbers the distribution of |x−y|2  is concentrated about its expected value. </vt:lpstr>
      <vt:lpstr>Law of Large Nos: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 Limit Theorem</vt:lpstr>
      <vt:lpstr>PowerPoint Presentation</vt:lpstr>
      <vt:lpstr>Mathematically</vt:lpstr>
      <vt:lpstr>Multidimensional CLT</vt:lpstr>
      <vt:lpstr>PowerPoint Presentation</vt:lpstr>
      <vt:lpstr>Normal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mechanism behind all this :  Linear Algebra</vt:lpstr>
      <vt:lpstr>Dot product as projection :-</vt:lpstr>
      <vt:lpstr>Matrix as transformations</vt:lpstr>
      <vt:lpstr>Determinants as scaling and orientation measures of transformation</vt:lpstr>
      <vt:lpstr>Inverse as our undo tool</vt:lpstr>
      <vt:lpstr>Eigen Values and Eigen Vectors as Invariants under Transformation</vt:lpstr>
      <vt:lpstr>Orthogonality as a requirement of Features Selection</vt:lpstr>
      <vt:lpstr>Matrix Decomposition as Dimension reduction tool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Dimensional Space and Normal distribution</dc:title>
  <cp:lastModifiedBy>Pradyumna Kumar Sahoo</cp:lastModifiedBy>
  <cp:revision>2</cp:revision>
  <dcterms:modified xsi:type="dcterms:W3CDTF">2019-04-09T17:16:04Z</dcterms:modified>
</cp:coreProperties>
</file>